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333" r:id="rId6"/>
    <p:sldId id="348" r:id="rId7"/>
    <p:sldId id="351" r:id="rId8"/>
    <p:sldId id="367" r:id="rId9"/>
    <p:sldId id="368" r:id="rId10"/>
    <p:sldId id="369" r:id="rId11"/>
    <p:sldId id="370" r:id="rId12"/>
    <p:sldId id="371" r:id="rId13"/>
    <p:sldId id="372" r:id="rId14"/>
    <p:sldId id="373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ипенко Анастасия Александровна" initials="ОАА" lastIdx="1" clrIdx="0">
    <p:extLst>
      <p:ext uri="{19B8F6BF-5375-455C-9EA6-DF929625EA0E}">
        <p15:presenceInfo xmlns:p15="http://schemas.microsoft.com/office/powerpoint/2012/main" userId="S-1-5-21-340576085-3929279038-2991976684-89041" providerId="AD"/>
      </p:ext>
    </p:extLst>
  </p:cmAuthor>
  <p:cmAuthor id="2" name="Макарова Анна Евгеньевна" initials="МАЕ" lastIdx="1" clrIdx="1">
    <p:extLst>
      <p:ext uri="{19B8F6BF-5375-455C-9EA6-DF929625EA0E}">
        <p15:presenceInfo xmlns:p15="http://schemas.microsoft.com/office/powerpoint/2012/main" userId="Макарова Анна Евгеньевна" providerId="None"/>
      </p:ext>
    </p:extLst>
  </p:cmAuthor>
  <p:cmAuthor id="3" name="Гусарова Мария Сергеевна" initials="ГМС" lastIdx="6" clrIdx="2">
    <p:extLst>
      <p:ext uri="{19B8F6BF-5375-455C-9EA6-DF929625EA0E}">
        <p15:presenceInfo xmlns:p15="http://schemas.microsoft.com/office/powerpoint/2012/main" userId="S-1-5-21-340576085-3929279038-2991976684-118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BFF"/>
    <a:srgbClr val="D9F5FB"/>
    <a:srgbClr val="0082BB"/>
    <a:srgbClr val="F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90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t="-351" r="23689" b="1313"/>
          <a:stretch/>
        </p:blipFill>
        <p:spPr>
          <a:xfrm>
            <a:off x="6096000" y="-27821"/>
            <a:ext cx="6096000" cy="68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Источник / примечание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Источник / примечание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 / примечание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 rot="-3798042">
            <a:off x="8423636" y="2130009"/>
            <a:ext cx="8196507" cy="5042715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14"/>
          <p:cNvGrpSpPr/>
          <p:nvPr/>
        </p:nvGrpSpPr>
        <p:grpSpPr>
          <a:xfrm rot="10800000" flipH="1">
            <a:off x="6943122" y="-915440"/>
            <a:ext cx="2262349" cy="2251771"/>
            <a:chOff x="2414491" y="671177"/>
            <a:chExt cx="1830972" cy="1822411"/>
          </a:xfrm>
        </p:grpSpPr>
        <p:sp>
          <p:nvSpPr>
            <p:cNvPr id="236" name="Google Shape;236;p1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-3011733" y="4239678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4"/>
          <p:cNvSpPr/>
          <p:nvPr/>
        </p:nvSpPr>
        <p:spPr>
          <a:xfrm rot="-2266405" flipH="1">
            <a:off x="9461364" y="2919351"/>
            <a:ext cx="2585104" cy="4407460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5365600" y="4913300"/>
            <a:ext cx="35592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1255800" y="4913300"/>
            <a:ext cx="36020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4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255800" y="2319033"/>
            <a:ext cx="36020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6" name="Google Shape;276;p14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365600" y="2319033"/>
            <a:ext cx="35592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7" name="Google Shape;277;p14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255800" y="4396099"/>
            <a:ext cx="36020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8" name="Google Shape;27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365600" y="4396116"/>
            <a:ext cx="35592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260867" y="2840000"/>
            <a:ext cx="36020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5370603" y="2840000"/>
            <a:ext cx="35592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260867" y="181846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2" name="Google Shape;28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5365600" y="181846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3" name="Google Shape;283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1260867" y="389179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4" name="Google Shape;284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00" y="389179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649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6360070" y="4576270"/>
            <a:ext cx="5748177" cy="353643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1189638" y="927640"/>
            <a:ext cx="4281201" cy="426344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7226992" y="-1272792"/>
            <a:ext cx="3027913" cy="3013779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2092600" y="1536067"/>
            <a:ext cx="8006800" cy="2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2092600" y="3675133"/>
            <a:ext cx="8006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307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1"/>
          <p:cNvSpPr/>
          <p:nvPr/>
        </p:nvSpPr>
        <p:spPr>
          <a:xfrm>
            <a:off x="5983667" y="969970"/>
            <a:ext cx="8746647" cy="6981708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41"/>
          <p:cNvSpPr/>
          <p:nvPr/>
        </p:nvSpPr>
        <p:spPr>
          <a:xfrm rot="5400000">
            <a:off x="-3418166" y="1501311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41"/>
          <p:cNvSpPr/>
          <p:nvPr/>
        </p:nvSpPr>
        <p:spPr>
          <a:xfrm rot="-7977677">
            <a:off x="847194" y="-397841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41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41"/>
          <p:cNvSpPr txBox="1">
            <a:spLocks noGrp="1"/>
          </p:cNvSpPr>
          <p:nvPr>
            <p:ph type="subTitle" idx="1"/>
          </p:nvPr>
        </p:nvSpPr>
        <p:spPr>
          <a:xfrm>
            <a:off x="14590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41"/>
          <p:cNvSpPr txBox="1">
            <a:spLocks noGrp="1"/>
          </p:cNvSpPr>
          <p:nvPr>
            <p:ph type="subTitle" idx="2"/>
          </p:nvPr>
        </p:nvSpPr>
        <p:spPr>
          <a:xfrm>
            <a:off x="46508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41"/>
          <p:cNvSpPr txBox="1">
            <a:spLocks noGrp="1"/>
          </p:cNvSpPr>
          <p:nvPr>
            <p:ph type="subTitle" idx="3"/>
          </p:nvPr>
        </p:nvSpPr>
        <p:spPr>
          <a:xfrm>
            <a:off x="14590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41"/>
          <p:cNvSpPr txBox="1">
            <a:spLocks noGrp="1"/>
          </p:cNvSpPr>
          <p:nvPr>
            <p:ph type="subTitle" idx="4"/>
          </p:nvPr>
        </p:nvSpPr>
        <p:spPr>
          <a:xfrm>
            <a:off x="46508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41"/>
          <p:cNvSpPr txBox="1">
            <a:spLocks noGrp="1"/>
          </p:cNvSpPr>
          <p:nvPr>
            <p:ph type="subTitle" idx="5"/>
          </p:nvPr>
        </p:nvSpPr>
        <p:spPr>
          <a:xfrm>
            <a:off x="78426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41"/>
          <p:cNvSpPr txBox="1">
            <a:spLocks noGrp="1"/>
          </p:cNvSpPr>
          <p:nvPr>
            <p:ph type="subTitle" idx="6"/>
          </p:nvPr>
        </p:nvSpPr>
        <p:spPr>
          <a:xfrm>
            <a:off x="78426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41"/>
          <p:cNvSpPr txBox="1">
            <a:spLocks noGrp="1"/>
          </p:cNvSpPr>
          <p:nvPr>
            <p:ph type="subTitle" idx="7"/>
          </p:nvPr>
        </p:nvSpPr>
        <p:spPr>
          <a:xfrm>
            <a:off x="14590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41"/>
          <p:cNvSpPr txBox="1">
            <a:spLocks noGrp="1"/>
          </p:cNvSpPr>
          <p:nvPr>
            <p:ph type="subTitle" idx="8"/>
          </p:nvPr>
        </p:nvSpPr>
        <p:spPr>
          <a:xfrm>
            <a:off x="46508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41"/>
          <p:cNvSpPr txBox="1">
            <a:spLocks noGrp="1"/>
          </p:cNvSpPr>
          <p:nvPr>
            <p:ph type="subTitle" idx="9"/>
          </p:nvPr>
        </p:nvSpPr>
        <p:spPr>
          <a:xfrm>
            <a:off x="14590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41"/>
          <p:cNvSpPr txBox="1">
            <a:spLocks noGrp="1"/>
          </p:cNvSpPr>
          <p:nvPr>
            <p:ph type="subTitle" idx="13"/>
          </p:nvPr>
        </p:nvSpPr>
        <p:spPr>
          <a:xfrm>
            <a:off x="46508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41"/>
          <p:cNvSpPr txBox="1">
            <a:spLocks noGrp="1"/>
          </p:cNvSpPr>
          <p:nvPr>
            <p:ph type="subTitle" idx="14"/>
          </p:nvPr>
        </p:nvSpPr>
        <p:spPr>
          <a:xfrm>
            <a:off x="78426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41"/>
          <p:cNvSpPr txBox="1">
            <a:spLocks noGrp="1"/>
          </p:cNvSpPr>
          <p:nvPr>
            <p:ph type="subTitle" idx="15"/>
          </p:nvPr>
        </p:nvSpPr>
        <p:spPr>
          <a:xfrm>
            <a:off x="78426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298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7"/>
          <p:cNvSpPr/>
          <p:nvPr/>
        </p:nvSpPr>
        <p:spPr>
          <a:xfrm rot="5575585">
            <a:off x="-2579049" y="-1292336"/>
            <a:ext cx="5915673" cy="495232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3" name="Google Shape;1203;p47"/>
          <p:cNvSpPr/>
          <p:nvPr/>
        </p:nvSpPr>
        <p:spPr>
          <a:xfrm>
            <a:off x="6628603" y="1183832"/>
            <a:ext cx="7322907" cy="49189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4" name="Google Shape;1204;p47"/>
          <p:cNvSpPr/>
          <p:nvPr/>
        </p:nvSpPr>
        <p:spPr>
          <a:xfrm rot="-7977666">
            <a:off x="5272040" y="6208043"/>
            <a:ext cx="1644441" cy="15778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5" name="Google Shape;1205;p47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10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8947111" y="1771992"/>
            <a:ext cx="3167200" cy="31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" name="Google Shape;53;p3"/>
          <p:cNvGrpSpPr/>
          <p:nvPr/>
        </p:nvGrpSpPr>
        <p:grpSpPr>
          <a:xfrm>
            <a:off x="8470192" y="810375"/>
            <a:ext cx="3027913" cy="3013779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536166" y="-1247022"/>
            <a:ext cx="2585125" cy="44074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3"/>
          <p:cNvSpPr/>
          <p:nvPr/>
        </p:nvSpPr>
        <p:spPr>
          <a:xfrm>
            <a:off x="855367" y="3926702"/>
            <a:ext cx="1946715" cy="2542436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3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2692400" y="12192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843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Источник / примечание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/>
          <a:p>
            <a:r>
              <a:rPr lang="ru-RU" sz="2000" dirty="0"/>
              <a:t>Допуск Страховой Организации на финансовый рынок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 форме ООО</a:t>
            </a:r>
            <a:endParaRPr lang="ru-RU" sz="2200" dirty="0" smtClean="0"/>
          </a:p>
          <a:p>
            <a:pPr>
              <a:lnSpc>
                <a:spcPct val="100000"/>
              </a:lnSpc>
            </a:pPr>
            <a:endParaRPr lang="ru-RU" sz="22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Коробочное решение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400" dirty="0" smtClean="0"/>
              <a:t>2025 </a:t>
            </a:r>
            <a:r>
              <a:rPr lang="ru-RU" sz="14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14850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4" r="46829" b="3492"/>
          <a:stretch/>
        </p:blipFill>
        <p:spPr>
          <a:xfrm>
            <a:off x="8246423" y="-11661"/>
            <a:ext cx="3984059" cy="6858000"/>
          </a:xfrm>
          <a:custGeom>
            <a:avLst/>
            <a:gdLst>
              <a:gd name="connsiteX0" fmla="*/ 3973821 w 3984059"/>
              <a:gd name="connsiteY0" fmla="*/ 0 h 6858000"/>
              <a:gd name="connsiteX1" fmla="*/ 3984059 w 3984059"/>
              <a:gd name="connsiteY1" fmla="*/ 6853373 h 6858000"/>
              <a:gd name="connsiteX2" fmla="*/ 1866664 w 3984059"/>
              <a:gd name="connsiteY2" fmla="*/ 6858000 h 6858000"/>
              <a:gd name="connsiteX3" fmla="*/ 0 w 3984059"/>
              <a:gd name="connsiteY3" fmla="*/ 6858000 h 6858000"/>
              <a:gd name="connsiteX4" fmla="*/ 2296061 w 3984059"/>
              <a:gd name="connsiteY4" fmla="*/ 13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059" h="6858000">
                <a:moveTo>
                  <a:pt x="3973821" y="0"/>
                </a:moveTo>
                <a:cubicBezTo>
                  <a:pt x="3977235" y="2284458"/>
                  <a:pt x="3980646" y="4568915"/>
                  <a:pt x="3984059" y="6853373"/>
                </a:cubicBezTo>
                <a:lnTo>
                  <a:pt x="1866664" y="6858000"/>
                </a:lnTo>
                <a:lnTo>
                  <a:pt x="0" y="6858000"/>
                </a:lnTo>
                <a:lnTo>
                  <a:pt x="2296061" y="13334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ссылки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8"/>
          <p:cNvSpPr/>
          <p:nvPr/>
        </p:nvSpPr>
        <p:spPr>
          <a:xfrm>
            <a:off x="8196549" y="1"/>
            <a:ext cx="4033933" cy="6869662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3730789"/>
              <a:gd name="connsiteY0" fmla="*/ 0 h 6875418"/>
              <a:gd name="connsiteX1" fmla="*/ 3730789 w 3730789"/>
              <a:gd name="connsiteY1" fmla="*/ 2390775 h 6875418"/>
              <a:gd name="connsiteX2" fmla="*/ 2222090 w 3730789"/>
              <a:gd name="connsiteY2" fmla="*/ 6875418 h 6875418"/>
              <a:gd name="connsiteX3" fmla="*/ 0 w 3730789"/>
              <a:gd name="connsiteY3" fmla="*/ 6875418 h 6875418"/>
              <a:gd name="connsiteX4" fmla="*/ 0 w 3730789"/>
              <a:gd name="connsiteY4" fmla="*/ 0 h 6875418"/>
              <a:gd name="connsiteX0" fmla="*/ 1508625 w 3730789"/>
              <a:gd name="connsiteY0" fmla="*/ 0 h 4532268"/>
              <a:gd name="connsiteX1" fmla="*/ 3730789 w 3730789"/>
              <a:gd name="connsiteY1" fmla="*/ 47625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508625 w 3730789"/>
              <a:gd name="connsiteY0" fmla="*/ 0 h 4532268"/>
              <a:gd name="connsiteX1" fmla="*/ 3730789 w 3730789"/>
              <a:gd name="connsiteY1" fmla="*/ 21499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092346 w 3730789"/>
              <a:gd name="connsiteY0" fmla="*/ 0 h 4567102"/>
              <a:gd name="connsiteX1" fmla="*/ 3730789 w 3730789"/>
              <a:gd name="connsiteY1" fmla="*/ 56333 h 4567102"/>
              <a:gd name="connsiteX2" fmla="*/ 2222090 w 3730789"/>
              <a:gd name="connsiteY2" fmla="*/ 4567102 h 4567102"/>
              <a:gd name="connsiteX3" fmla="*/ 0 w 3730789"/>
              <a:gd name="connsiteY3" fmla="*/ 4567102 h 4567102"/>
              <a:gd name="connsiteX4" fmla="*/ 1092346 w 3730789"/>
              <a:gd name="connsiteY4" fmla="*/ 0 h 4567102"/>
              <a:gd name="connsiteX0" fmla="*/ 1092346 w 3295870"/>
              <a:gd name="connsiteY0" fmla="*/ 0 h 4567102"/>
              <a:gd name="connsiteX1" fmla="*/ 3295870 w 3295870"/>
              <a:gd name="connsiteY1" fmla="*/ 4082 h 4567102"/>
              <a:gd name="connsiteX2" fmla="*/ 2222090 w 3295870"/>
              <a:gd name="connsiteY2" fmla="*/ 4567102 h 4567102"/>
              <a:gd name="connsiteX3" fmla="*/ 0 w 3295870"/>
              <a:gd name="connsiteY3" fmla="*/ 4567102 h 4567102"/>
              <a:gd name="connsiteX4" fmla="*/ 1092346 w 3295870"/>
              <a:gd name="connsiteY4" fmla="*/ 0 h 4567102"/>
              <a:gd name="connsiteX0" fmla="*/ 1639101 w 3295870"/>
              <a:gd name="connsiteY0" fmla="*/ 0 h 6848748"/>
              <a:gd name="connsiteX1" fmla="*/ 3295870 w 3295870"/>
              <a:gd name="connsiteY1" fmla="*/ 2285728 h 6848748"/>
              <a:gd name="connsiteX2" fmla="*/ 2222090 w 3295870"/>
              <a:gd name="connsiteY2" fmla="*/ 6848748 h 6848748"/>
              <a:gd name="connsiteX3" fmla="*/ 0 w 3295870"/>
              <a:gd name="connsiteY3" fmla="*/ 6848748 h 6848748"/>
              <a:gd name="connsiteX4" fmla="*/ 1639101 w 3295870"/>
              <a:gd name="connsiteY4" fmla="*/ 0 h 6848748"/>
              <a:gd name="connsiteX0" fmla="*/ 1639101 w 2836099"/>
              <a:gd name="connsiteY0" fmla="*/ 13334 h 6862082"/>
              <a:gd name="connsiteX1" fmla="*/ 2836099 w 2836099"/>
              <a:gd name="connsiteY1" fmla="*/ 0 h 6862082"/>
              <a:gd name="connsiteX2" fmla="*/ 2222090 w 2836099"/>
              <a:gd name="connsiteY2" fmla="*/ 6862082 h 6862082"/>
              <a:gd name="connsiteX3" fmla="*/ 0 w 2836099"/>
              <a:gd name="connsiteY3" fmla="*/ 6862082 h 6862082"/>
              <a:gd name="connsiteX4" fmla="*/ 1639101 w 2836099"/>
              <a:gd name="connsiteY4" fmla="*/ 13334 h 6862082"/>
              <a:gd name="connsiteX0" fmla="*/ 1639101 w 2843403"/>
              <a:gd name="connsiteY0" fmla="*/ 13334 h 6862082"/>
              <a:gd name="connsiteX1" fmla="*/ 2836099 w 2843403"/>
              <a:gd name="connsiteY1" fmla="*/ 0 h 6862082"/>
              <a:gd name="connsiteX2" fmla="*/ 2843403 w 2843403"/>
              <a:gd name="connsiteY2" fmla="*/ 6853373 h 6862082"/>
              <a:gd name="connsiteX3" fmla="*/ 0 w 2843403"/>
              <a:gd name="connsiteY3" fmla="*/ 6862082 h 6862082"/>
              <a:gd name="connsiteX4" fmla="*/ 1639101 w 2843403"/>
              <a:gd name="connsiteY4" fmla="*/ 13334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03" h="6862082">
                <a:moveTo>
                  <a:pt x="1639101" y="13334"/>
                </a:moveTo>
                <a:lnTo>
                  <a:pt x="2836099" y="0"/>
                </a:lnTo>
                <a:cubicBezTo>
                  <a:pt x="2838534" y="2284458"/>
                  <a:pt x="2840968" y="4568915"/>
                  <a:pt x="2843403" y="6853373"/>
                </a:cubicBezTo>
                <a:lnTo>
                  <a:pt x="0" y="6862082"/>
                </a:lnTo>
                <a:lnTo>
                  <a:pt x="1639101" y="1333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19000"/>
                </a:schemeClr>
              </a:gs>
              <a:gs pos="70000">
                <a:schemeClr val="accent1">
                  <a:lumMod val="60000"/>
                  <a:lumOff val="40000"/>
                  <a:shade val="67500"/>
                  <a:satMod val="115000"/>
                  <a:alpha val="64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5" y="1957600"/>
            <a:ext cx="1278641" cy="12615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83936" y="2172897"/>
            <a:ext cx="749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Личный кабинет участника информационного обмена для подачи в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Банк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России комплекта документов для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получения лицензии на осуществление страхования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Рисунок 3" descr="image0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5" y="4723887"/>
            <a:ext cx="1255528" cy="12615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64410" y="5062295"/>
            <a:ext cx="6931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Конструктор платежных поручений для оплаты государственной пошлины за предоставление лицензии на осуществление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страхования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3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4" r="46829" b="3492"/>
          <a:stretch/>
        </p:blipFill>
        <p:spPr>
          <a:xfrm>
            <a:off x="8246423" y="-11661"/>
            <a:ext cx="3984059" cy="6858000"/>
          </a:xfrm>
          <a:custGeom>
            <a:avLst/>
            <a:gdLst>
              <a:gd name="connsiteX0" fmla="*/ 3973821 w 3984059"/>
              <a:gd name="connsiteY0" fmla="*/ 0 h 6858000"/>
              <a:gd name="connsiteX1" fmla="*/ 3984059 w 3984059"/>
              <a:gd name="connsiteY1" fmla="*/ 6853373 h 6858000"/>
              <a:gd name="connsiteX2" fmla="*/ 1866664 w 3984059"/>
              <a:gd name="connsiteY2" fmla="*/ 6858000 h 6858000"/>
              <a:gd name="connsiteX3" fmla="*/ 0 w 3984059"/>
              <a:gd name="connsiteY3" fmla="*/ 6858000 h 6858000"/>
              <a:gd name="connsiteX4" fmla="*/ 2296061 w 3984059"/>
              <a:gd name="connsiteY4" fmla="*/ 13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059" h="6858000">
                <a:moveTo>
                  <a:pt x="3973821" y="0"/>
                </a:moveTo>
                <a:cubicBezTo>
                  <a:pt x="3977235" y="2284458"/>
                  <a:pt x="3980646" y="4568915"/>
                  <a:pt x="3984059" y="6853373"/>
                </a:cubicBezTo>
                <a:lnTo>
                  <a:pt x="1866664" y="6858000"/>
                </a:lnTo>
                <a:lnTo>
                  <a:pt x="0" y="6858000"/>
                </a:lnTo>
                <a:lnTo>
                  <a:pt x="2296061" y="13334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коробочного решения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8"/>
          <p:cNvSpPr/>
          <p:nvPr/>
        </p:nvSpPr>
        <p:spPr>
          <a:xfrm>
            <a:off x="8196549" y="1"/>
            <a:ext cx="4033933" cy="6869662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3730789"/>
              <a:gd name="connsiteY0" fmla="*/ 0 h 6875418"/>
              <a:gd name="connsiteX1" fmla="*/ 3730789 w 3730789"/>
              <a:gd name="connsiteY1" fmla="*/ 2390775 h 6875418"/>
              <a:gd name="connsiteX2" fmla="*/ 2222090 w 3730789"/>
              <a:gd name="connsiteY2" fmla="*/ 6875418 h 6875418"/>
              <a:gd name="connsiteX3" fmla="*/ 0 w 3730789"/>
              <a:gd name="connsiteY3" fmla="*/ 6875418 h 6875418"/>
              <a:gd name="connsiteX4" fmla="*/ 0 w 3730789"/>
              <a:gd name="connsiteY4" fmla="*/ 0 h 6875418"/>
              <a:gd name="connsiteX0" fmla="*/ 1508625 w 3730789"/>
              <a:gd name="connsiteY0" fmla="*/ 0 h 4532268"/>
              <a:gd name="connsiteX1" fmla="*/ 3730789 w 3730789"/>
              <a:gd name="connsiteY1" fmla="*/ 47625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508625 w 3730789"/>
              <a:gd name="connsiteY0" fmla="*/ 0 h 4532268"/>
              <a:gd name="connsiteX1" fmla="*/ 3730789 w 3730789"/>
              <a:gd name="connsiteY1" fmla="*/ 21499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092346 w 3730789"/>
              <a:gd name="connsiteY0" fmla="*/ 0 h 4567102"/>
              <a:gd name="connsiteX1" fmla="*/ 3730789 w 3730789"/>
              <a:gd name="connsiteY1" fmla="*/ 56333 h 4567102"/>
              <a:gd name="connsiteX2" fmla="*/ 2222090 w 3730789"/>
              <a:gd name="connsiteY2" fmla="*/ 4567102 h 4567102"/>
              <a:gd name="connsiteX3" fmla="*/ 0 w 3730789"/>
              <a:gd name="connsiteY3" fmla="*/ 4567102 h 4567102"/>
              <a:gd name="connsiteX4" fmla="*/ 1092346 w 3730789"/>
              <a:gd name="connsiteY4" fmla="*/ 0 h 4567102"/>
              <a:gd name="connsiteX0" fmla="*/ 1092346 w 3295870"/>
              <a:gd name="connsiteY0" fmla="*/ 0 h 4567102"/>
              <a:gd name="connsiteX1" fmla="*/ 3295870 w 3295870"/>
              <a:gd name="connsiteY1" fmla="*/ 4082 h 4567102"/>
              <a:gd name="connsiteX2" fmla="*/ 2222090 w 3295870"/>
              <a:gd name="connsiteY2" fmla="*/ 4567102 h 4567102"/>
              <a:gd name="connsiteX3" fmla="*/ 0 w 3295870"/>
              <a:gd name="connsiteY3" fmla="*/ 4567102 h 4567102"/>
              <a:gd name="connsiteX4" fmla="*/ 1092346 w 3295870"/>
              <a:gd name="connsiteY4" fmla="*/ 0 h 4567102"/>
              <a:gd name="connsiteX0" fmla="*/ 1639101 w 3295870"/>
              <a:gd name="connsiteY0" fmla="*/ 0 h 6848748"/>
              <a:gd name="connsiteX1" fmla="*/ 3295870 w 3295870"/>
              <a:gd name="connsiteY1" fmla="*/ 2285728 h 6848748"/>
              <a:gd name="connsiteX2" fmla="*/ 2222090 w 3295870"/>
              <a:gd name="connsiteY2" fmla="*/ 6848748 h 6848748"/>
              <a:gd name="connsiteX3" fmla="*/ 0 w 3295870"/>
              <a:gd name="connsiteY3" fmla="*/ 6848748 h 6848748"/>
              <a:gd name="connsiteX4" fmla="*/ 1639101 w 3295870"/>
              <a:gd name="connsiteY4" fmla="*/ 0 h 6848748"/>
              <a:gd name="connsiteX0" fmla="*/ 1639101 w 2836099"/>
              <a:gd name="connsiteY0" fmla="*/ 13334 h 6862082"/>
              <a:gd name="connsiteX1" fmla="*/ 2836099 w 2836099"/>
              <a:gd name="connsiteY1" fmla="*/ 0 h 6862082"/>
              <a:gd name="connsiteX2" fmla="*/ 2222090 w 2836099"/>
              <a:gd name="connsiteY2" fmla="*/ 6862082 h 6862082"/>
              <a:gd name="connsiteX3" fmla="*/ 0 w 2836099"/>
              <a:gd name="connsiteY3" fmla="*/ 6862082 h 6862082"/>
              <a:gd name="connsiteX4" fmla="*/ 1639101 w 2836099"/>
              <a:gd name="connsiteY4" fmla="*/ 13334 h 6862082"/>
              <a:gd name="connsiteX0" fmla="*/ 1639101 w 2843403"/>
              <a:gd name="connsiteY0" fmla="*/ 13334 h 6862082"/>
              <a:gd name="connsiteX1" fmla="*/ 2836099 w 2843403"/>
              <a:gd name="connsiteY1" fmla="*/ 0 h 6862082"/>
              <a:gd name="connsiteX2" fmla="*/ 2843403 w 2843403"/>
              <a:gd name="connsiteY2" fmla="*/ 6853373 h 6862082"/>
              <a:gd name="connsiteX3" fmla="*/ 0 w 2843403"/>
              <a:gd name="connsiteY3" fmla="*/ 6862082 h 6862082"/>
              <a:gd name="connsiteX4" fmla="*/ 1639101 w 2843403"/>
              <a:gd name="connsiteY4" fmla="*/ 13334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03" h="6862082">
                <a:moveTo>
                  <a:pt x="1639101" y="13334"/>
                </a:moveTo>
                <a:lnTo>
                  <a:pt x="2836099" y="0"/>
                </a:lnTo>
                <a:cubicBezTo>
                  <a:pt x="2838534" y="2284458"/>
                  <a:pt x="2840968" y="4568915"/>
                  <a:pt x="2843403" y="6853373"/>
                </a:cubicBezTo>
                <a:lnTo>
                  <a:pt x="0" y="6862082"/>
                </a:lnTo>
                <a:lnTo>
                  <a:pt x="1639101" y="1333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  <a:alpha val="19000"/>
                </a:schemeClr>
              </a:gs>
              <a:gs pos="70000">
                <a:schemeClr val="accent1">
                  <a:lumMod val="60000"/>
                  <a:lumOff val="40000"/>
                  <a:shade val="67500"/>
                  <a:satMod val="115000"/>
                  <a:alpha val="64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9068" y="1866657"/>
            <a:ext cx="8858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лицензирования страховой организации – первичного соискателя лицензии в форме общества с ограниченной ответственностью и является дополнением в виде документов к Порядку действий соискателя для получения лицензии на осуществление страхования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80188" y="6261564"/>
            <a:ext cx="213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Порядок </a:t>
            </a:r>
            <a:r>
              <a:rPr lang="ru-RU" sz="1600" dirty="0"/>
              <a:t>действий соискателя </a:t>
            </a:r>
          </a:p>
        </p:txBody>
      </p:sp>
      <p:pic>
        <p:nvPicPr>
          <p:cNvPr id="12" name="Рисунок 2" descr="http://www.cbr.ru/legacy/PhotoStore/qrcode/admissionfinmarket/navigator/ssd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71" y="4565590"/>
            <a:ext cx="1565781" cy="15657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4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1047346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499312" y="2111542"/>
            <a:ext cx="5245768" cy="4247148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049340"/>
            <a:ext cx="4872789" cy="81417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30456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75999" y="1481839"/>
            <a:ext cx="7525490" cy="429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	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Заявление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о предоставлении лицензии на осуществление страхования, 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должно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представляться соискателем лицензии (лицензий) по типовым формам, установленным приложениями 1 - 2 к Указанию Банка России 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Source Sans Pro"/>
              </a:rPr>
            </a:b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от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29.11.2018 № 4993-У «О требованиях к сведениям и документам, представляемым для получения лицензии на осуществление деятельности субъектов страхового дела, об их типовых формах и о порядке и способах представления в Банк России документов для получения лицензии на осуществление деятельности субъектов страхового дела» соответственно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.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Заявление должно содержать отметку («</a:t>
            </a:r>
            <a:r>
              <a:rPr lang="en-US" sz="1500" dirty="0" smtClean="0">
                <a:solidFill>
                  <a:prstClr val="black"/>
                </a:solidFill>
                <a:latin typeface="Source Sans Pro"/>
              </a:rPr>
              <a:t>V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»</a:t>
            </a:r>
            <a:r>
              <a:rPr lang="en-US" sz="1500" dirty="0" smtClean="0">
                <a:solidFill>
                  <a:prstClr val="black"/>
                </a:solidFill>
                <a:latin typeface="Source Sans Pro"/>
              </a:rPr>
              <a:t>) 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о видах (виде) деятельности, на осуществление которых представлено заявление соискателя лицензии.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srgbClr val="FF0000"/>
                </a:solidFill>
                <a:latin typeface="Source Sans Pro"/>
              </a:rPr>
              <a:t>	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Сопроводительное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письмо и документы должны быть подписаны руководителем соискателя лицензии либо уполномоченным им лицом с приложением подтверждающих полномочия лица документов.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Соискатель лицензии должен представлять в Банк России 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документы  в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форме электронных документов в соответствии с порядком взаимодействия, установленным нормативным актом Банка 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России.</a:t>
            </a:r>
            <a:endParaRPr lang="ru-RU" sz="1400" dirty="0" smtClean="0">
              <a:solidFill>
                <a:prstClr val="black"/>
              </a:solidFill>
              <a:latin typeface="Source Sans Pro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19101"/>
              </p:ext>
            </p:extLst>
          </p:nvPr>
        </p:nvGraphicFramePr>
        <p:xfrm>
          <a:off x="8060205" y="5773014"/>
          <a:ext cx="1432882" cy="120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0205" y="5773014"/>
                        <a:ext cx="1432882" cy="120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68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511343" y="2123573"/>
            <a:ext cx="5245768" cy="4223085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939680"/>
            <a:ext cx="4872789" cy="898393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2143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</a:t>
            </a:r>
            <a:r>
              <a:rPr lang="ru-RU" dirty="0" smtClean="0">
                <a:solidFill>
                  <a:schemeClr val="bg1"/>
                </a:solidFill>
              </a:rPr>
              <a:t>учредителей/решение единственного </a:t>
            </a:r>
            <a:r>
              <a:rPr lang="ru-RU" dirty="0">
                <a:solidFill>
                  <a:schemeClr val="bg1"/>
                </a:solidFill>
              </a:rPr>
              <a:t>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5767" y="1858533"/>
            <a:ext cx="7465332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	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Протокол общего собрания учредителей/решение единственного учредителя. 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Составлено два</a:t>
            </a:r>
            <a:r>
              <a:rPr lang="en-US" sz="1500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варианта</a:t>
            </a:r>
            <a:r>
              <a:rPr lang="en-US" sz="1500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документа: решение единственного учредителя для случая учреждения страховой организации (СО) одним лицом и протокол общего собрания учредителей для учреждения СО двумя и более лицами.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Протокол/Решение содержит прочерки, которые требуется заполнить информацией, относящейся к создаваемой СО и отражающей специфику.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Протокол/Решение должен(о) быть подписан(о) всеми учредителями/единственным учредителем с расшифровкой фамилии, имени и отчества подписавших лиц, с указанием должности и полномочий в случае подписания от имени юридического лица, подпись от имени юридического лица должна быть заверена печатью юридического лица (в случае ее наличия).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25535"/>
              </p:ext>
            </p:extLst>
          </p:nvPr>
        </p:nvGraphicFramePr>
        <p:xfrm>
          <a:off x="8758991" y="5598760"/>
          <a:ext cx="1540042" cy="129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8991" y="5598760"/>
                        <a:ext cx="1540042" cy="129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1680"/>
              </p:ext>
            </p:extLst>
          </p:nvPr>
        </p:nvGraphicFramePr>
        <p:xfrm>
          <a:off x="6043861" y="5644751"/>
          <a:ext cx="1431027" cy="120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3861" y="5644751"/>
                        <a:ext cx="1431027" cy="1207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84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511343" y="2123573"/>
            <a:ext cx="5245768" cy="4223085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3838075"/>
            <a:ext cx="4872789" cy="57751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2143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</a:t>
            </a:r>
            <a:r>
              <a:rPr lang="ru-RU" dirty="0" smtClean="0">
                <a:solidFill>
                  <a:schemeClr val="bg1"/>
                </a:solidFill>
              </a:rPr>
              <a:t>учредителей/решение единственного </a:t>
            </a:r>
            <a:r>
              <a:rPr lang="ru-RU" dirty="0">
                <a:solidFill>
                  <a:schemeClr val="bg1"/>
                </a:solidFill>
              </a:rPr>
              <a:t>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5767" y="1858533"/>
            <a:ext cx="7465332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	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Устав содержит прочерки, которые требуется заполнить информацией, относящейся к соискателю лицензии (лицензий):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         -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дату протокола общего собрания учредителей/решения единственного учредителя на титульном листе устава СО;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         -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на титульном листе и по тексту устава должно быть указано место нахождения СО (название населенного пункта, если населенный пункт не является столицей субъекта федерации - указывается субъект федерации, в котором находится этот населенный пункт), а также год (год соответствует году принятия решения о создании СО); 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        -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в уставе необходимо указать перечень видов деятельности, указанных в заявлении СО.</a:t>
            </a: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При этом соискатель лицензии (лицензий) в уставе вправе отразить иные положения, не противоречащие законодательству Российской Федерации.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56293"/>
              </p:ext>
            </p:extLst>
          </p:nvPr>
        </p:nvGraphicFramePr>
        <p:xfrm>
          <a:off x="7430356" y="5544994"/>
          <a:ext cx="1556154" cy="131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0356" y="5544994"/>
                        <a:ext cx="1556154" cy="1313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47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511343" y="2123573"/>
            <a:ext cx="5245768" cy="4223085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4295273"/>
            <a:ext cx="4872789" cy="57751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2143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</a:t>
            </a:r>
            <a:r>
              <a:rPr lang="ru-RU" dirty="0" smtClean="0">
                <a:solidFill>
                  <a:schemeClr val="bg1"/>
                </a:solidFill>
              </a:rPr>
              <a:t>учредителей/решение единственного </a:t>
            </a:r>
            <a:r>
              <a:rPr lang="ru-RU" dirty="0">
                <a:solidFill>
                  <a:schemeClr val="bg1"/>
                </a:solidFill>
              </a:rPr>
              <a:t>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0300" y="1943990"/>
            <a:ext cx="7068311" cy="280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	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Бизнес-план содержит прочерки и текст, выделенный красным цветом, которые требуется заполнить информацией, относящейся к соискателю лицензии (лицензий), при этом соискатель лицензии (лицензий) вправе отразить иные положения, не противоречащие законодательству Российской Федерации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.</a:t>
            </a:r>
          </a:p>
          <a:p>
            <a:pPr marL="457200" algn="just">
              <a:lnSpc>
                <a:spcPct val="107000"/>
              </a:lnSpc>
            </a:pPr>
            <a:endParaRPr lang="ru-RU" sz="1500" dirty="0">
              <a:solidFill>
                <a:prstClr val="black"/>
              </a:solidFill>
              <a:latin typeface="Source Sans Pro"/>
            </a:endParaRPr>
          </a:p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	На титульном листе бизнес-плана соискателя лицензии должны быть указаны информация об утверждении бизнес-плана общим собранием учредителей (участников) соискателя лицензии с указанием даты и номера протокола общего собрания, на котором было принято решение об утверждении бизнес-плана.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96103"/>
              </p:ext>
            </p:extLst>
          </p:nvPr>
        </p:nvGraphicFramePr>
        <p:xfrm>
          <a:off x="7469771" y="5225226"/>
          <a:ext cx="1509367" cy="127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9771" y="5225226"/>
                        <a:ext cx="1509367" cy="127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511343" y="2123573"/>
            <a:ext cx="5245768" cy="4223085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0300" y="1933135"/>
            <a:ext cx="7068311" cy="2297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Source Sans Pro"/>
              </a:rPr>
              <a:t>     Сведения </a:t>
            </a:r>
            <a:r>
              <a:rPr lang="ru-RU" sz="1500" dirty="0">
                <a:solidFill>
                  <a:prstClr val="black"/>
                </a:solidFill>
                <a:latin typeface="Source Sans Pro"/>
              </a:rPr>
              <a:t>о составе учредителей (участников) должны представляться соискателем лицензии на осуществление страхования </a:t>
            </a:r>
            <a:br>
              <a:rPr lang="ru-RU" sz="1500" dirty="0">
                <a:solidFill>
                  <a:prstClr val="black"/>
                </a:solidFill>
                <a:latin typeface="Source Sans Pro"/>
              </a:rPr>
            </a:br>
            <a:r>
              <a:rPr lang="ru-RU" sz="1500" dirty="0">
                <a:solidFill>
                  <a:prstClr val="black"/>
                </a:solidFill>
                <a:latin typeface="Source Sans Pro"/>
              </a:rPr>
              <a:t>по типовой форме, установленной приложением 5 к Указанию Банка России от 29.11.2018 № 4993-У «О требованиях к сведениям и документам, представляемым для получения лицензии на осуществление деятельности субъектов страхового дела, об их типовых формах и о порядке и способах представления в Банк России документов для получения лицензии на осуществление деятельности субъектов страхового дела».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41929"/>
              </p:ext>
            </p:extLst>
          </p:nvPr>
        </p:nvGraphicFramePr>
        <p:xfrm>
          <a:off x="6313909" y="4771775"/>
          <a:ext cx="1398332" cy="105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3909" y="4771775"/>
                        <a:ext cx="1398332" cy="1054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26307"/>
              </p:ext>
            </p:extLst>
          </p:nvPr>
        </p:nvGraphicFramePr>
        <p:xfrm>
          <a:off x="8863866" y="4771775"/>
          <a:ext cx="1685894" cy="105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63866" y="4771775"/>
                        <a:ext cx="1685894" cy="1054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2" y="4837090"/>
            <a:ext cx="4872789" cy="673373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2143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</a:t>
            </a:r>
            <a:r>
              <a:rPr lang="ru-RU" dirty="0" smtClean="0">
                <a:solidFill>
                  <a:schemeClr val="bg1"/>
                </a:solidFill>
              </a:rPr>
              <a:t>учредителей/решение единственного </a:t>
            </a:r>
            <a:r>
              <a:rPr lang="ru-RU" dirty="0">
                <a:solidFill>
                  <a:schemeClr val="bg1"/>
                </a:solidFill>
              </a:rPr>
              <a:t>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7446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511343" y="2123573"/>
            <a:ext cx="5245768" cy="4223085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0300" y="1933135"/>
            <a:ext cx="7068311" cy="130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500" dirty="0">
                <a:solidFill>
                  <a:prstClr val="black"/>
                </a:solidFill>
                <a:latin typeface="Source Sans Pro"/>
              </a:rPr>
              <a:t>      	Положение о внутреннем аудите содержит прочерки, которые требуется заполнить информацией, относящейся к соискателю лицензии (лицензий) , при этом соискатель лицензии (лицензий) вправе отразить иные положения, не противоречащие законодательству Российской Федерации.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5486403"/>
            <a:ext cx="4872789" cy="57751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2143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</a:t>
            </a:r>
            <a:r>
              <a:rPr lang="ru-RU" dirty="0" smtClean="0">
                <a:solidFill>
                  <a:schemeClr val="bg1"/>
                </a:solidFill>
              </a:rPr>
              <a:t>учредителей/решение единственного </a:t>
            </a:r>
            <a:r>
              <a:rPr lang="ru-RU" dirty="0">
                <a:solidFill>
                  <a:schemeClr val="bg1"/>
                </a:solidFill>
              </a:rPr>
              <a:t>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49469"/>
              </p:ext>
            </p:extLst>
          </p:nvPr>
        </p:nvGraphicFramePr>
        <p:xfrm>
          <a:off x="7537166" y="3874168"/>
          <a:ext cx="1964132" cy="128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7166" y="3874168"/>
                        <a:ext cx="1964132" cy="1280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90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511343" y="2123573"/>
            <a:ext cx="5245768" cy="4223085"/>
          </a:xfrm>
          <a:prstGeom prst="rect">
            <a:avLst/>
          </a:prstGeom>
          <a:gradFill flip="none" rotWithShape="1">
            <a:gsLst>
              <a:gs pos="1600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Допуск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страховой организации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 финансовый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рынок в форме ООО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5979706"/>
            <a:ext cx="4872789" cy="547198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25" y="2168429"/>
            <a:ext cx="42143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Протокол общего собрания </a:t>
            </a:r>
            <a:r>
              <a:rPr lang="ru-RU" dirty="0" smtClean="0">
                <a:solidFill>
                  <a:schemeClr val="bg1"/>
                </a:solidFill>
              </a:rPr>
              <a:t>учредителей/решение единственного </a:t>
            </a:r>
            <a:r>
              <a:rPr lang="ru-RU" dirty="0">
                <a:solidFill>
                  <a:schemeClr val="bg1"/>
                </a:solidFill>
              </a:rPr>
              <a:t>учредителя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Устав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Бизнес-план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Сведения о составе учредителей (участников)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chemeClr val="bg1"/>
                </a:solidFill>
              </a:rPr>
              <a:t>Иные документы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91467" y="1975766"/>
            <a:ext cx="7264554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─"/>
            </a:pP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документы </a:t>
            </a:r>
            <a:r>
              <a:rPr lang="ru-RU" sz="1400" dirty="0">
                <a:solidFill>
                  <a:prstClr val="black"/>
                </a:solidFill>
                <a:latin typeface="Source Sans Pro"/>
              </a:rPr>
              <a:t>об уплате государственной пошлины за предоставление </a:t>
            </a: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лицензии;</a:t>
            </a:r>
            <a:endParaRPr lang="ru-RU" sz="1400" dirty="0">
              <a:solidFill>
                <a:prstClr val="black"/>
              </a:solidFill>
              <a:latin typeface="Source Sans Pro"/>
            </a:endParaRPr>
          </a:p>
          <a:p>
            <a:pPr marL="7429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─"/>
            </a:pP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документы</a:t>
            </a:r>
            <a:r>
              <a:rPr lang="ru-RU" sz="1400" dirty="0">
                <a:solidFill>
                  <a:prstClr val="black"/>
                </a:solidFill>
                <a:latin typeface="Source Sans Pro"/>
              </a:rPr>
              <a:t>, подтверждающие оплату уставного капитала в полном </a:t>
            </a: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размере и документы </a:t>
            </a:r>
            <a:r>
              <a:rPr lang="ru-RU" sz="1400" dirty="0">
                <a:solidFill>
                  <a:prstClr val="black"/>
                </a:solidFill>
                <a:latin typeface="Source Sans Pro"/>
              </a:rPr>
              <a:t>(согласно перечню, установленному нормативными актами органа страхового надзора), подтверждающие источники происхождения имущества, вносимого учредителями (акционерами, участниками) соискателя лицензии в уставный </a:t>
            </a: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капитал;</a:t>
            </a:r>
          </a:p>
          <a:p>
            <a:pPr marL="7429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─"/>
            </a:pPr>
            <a:r>
              <a:rPr lang="ru-RU" sz="1400" dirty="0">
                <a:solidFill>
                  <a:prstClr val="black"/>
                </a:solidFill>
                <a:latin typeface="Source Sans Pro"/>
              </a:rPr>
              <a:t>документы, предусмотренные нормативными актами Банка России, устанавливающими порядок и критерии оценки финансового положения учредителей соискателя лицензии;</a:t>
            </a:r>
          </a:p>
          <a:p>
            <a:pPr marL="7429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─"/>
            </a:pPr>
            <a:r>
              <a:rPr lang="ru-RU" sz="1400" dirty="0">
                <a:solidFill>
                  <a:prstClr val="black"/>
                </a:solidFill>
                <a:latin typeface="Source Sans Pro"/>
              </a:rPr>
              <a:t>документы, предусмотренные нормативными актами Банка России, определяющими порядок оценки соответствия квалификационным требованиям и требованиям к деловой репутации лиц, указанных в статье </a:t>
            </a:r>
            <a:r>
              <a:rPr lang="ru-RU" sz="1400" dirty="0" smtClean="0">
                <a:solidFill>
                  <a:prstClr val="black"/>
                </a:solidFill>
                <a:latin typeface="Source Sans Pro"/>
              </a:rPr>
              <a:t>32.1 Закона Российской Федерации «Об организации страхового дела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54044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301b8-fba3-4a56-9ee3-0e2775d83ffb">6MRAV4MPJ4WK-1850682920-98</_dlc_DocId>
    <_dlc_DocIdUrl xmlns="b8a301b8-fba3-4a56-9ee3-0e2775d83ffb">
      <Url>https://cbrportal.cbr.ru/_layouts/15/DocIdRedir.aspx?ID=6MRAV4MPJ4WK-1850682920-98</Url>
      <Description>6MRAV4MPJ4WK-1850682920-98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a301b8-fba3-4a56-9ee3-0e2775d83ff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338808-880B-42F2-922A-16529746CAD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726494-B11D-4242-8432-32F6A604D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</TotalTime>
  <Words>491</Words>
  <Application>Microsoft Office PowerPoint</Application>
  <PresentationFormat>Широкоэкранный</PresentationFormat>
  <Paragraphs>111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Hammersmith One</vt:lpstr>
      <vt:lpstr>Source Sans Pro</vt:lpstr>
      <vt:lpstr>Тема Office</vt:lpstr>
      <vt:lpstr>Документ</vt:lpstr>
      <vt:lpstr>Document</vt:lpstr>
      <vt:lpstr>Презентация PowerPoint</vt:lpstr>
      <vt:lpstr>Цель коробочного решения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Полезные 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Гусарова Мария Сергеевна</cp:lastModifiedBy>
  <cp:revision>450</cp:revision>
  <cp:lastPrinted>2025-09-23T07:08:15Z</cp:lastPrinted>
  <dcterms:created xsi:type="dcterms:W3CDTF">2018-11-05T17:34:13Z</dcterms:created>
  <dcterms:modified xsi:type="dcterms:W3CDTF">2025-10-10T12:21:32Z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  <property fmtid="{D5CDD505-2E9C-101B-9397-08002B2CF9AE}" pid="3" name="_dlc_DocIdItemGuid">
    <vt:lpwstr>11809405-d614-478a-9107-cb18e1227940</vt:lpwstr>
  </property>
</Properties>
</file>